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61" r:id="rId4"/>
    <p:sldId id="260" r:id="rId5"/>
    <p:sldId id="266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6600"/>
    <a:srgbClr val="74D7E8"/>
    <a:srgbClr val="FFFFFF"/>
    <a:srgbClr val="000000"/>
    <a:srgbClr val="4FCDFF"/>
    <a:srgbClr val="E1B4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BB55C-D867-4DED-BF2C-16DC7049478E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D9F483-3125-4D4D-97E4-49643197888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BB55C-D867-4DED-BF2C-16DC7049478E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9F483-3125-4D4D-97E4-49643197888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9D9F483-3125-4D4D-97E4-49643197888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BB55C-D867-4DED-BF2C-16DC7049478E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BB55C-D867-4DED-BF2C-16DC7049478E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9D9F483-3125-4D4D-97E4-49643197888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BB55C-D867-4DED-BF2C-16DC7049478E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D9F483-3125-4D4D-97E4-49643197888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1CDE61D-48BE-40EB-8F98-3125D90E91FC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9F483-3125-4D4D-97E4-49643197888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BB55C-D867-4DED-BF2C-16DC7049478E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9D9F483-3125-4D4D-97E4-496431978886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BB55C-D867-4DED-BF2C-16DC7049478E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9D9F483-3125-4D4D-97E4-4964319788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BB55C-D867-4DED-BF2C-16DC7049478E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9D9F483-3125-4D4D-97E4-4964319788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D9F483-3125-4D4D-97E4-496431978886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BB55C-D867-4DED-BF2C-16DC7049478E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9D9F483-3125-4D4D-97E4-49643197888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00BB55C-D867-4DED-BF2C-16DC7049478E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00BB55C-D867-4DED-BF2C-16DC7049478E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D9F483-3125-4D4D-97E4-49643197888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esources.emaze.com/vbscenes/layoutimages/635126081500848368_tit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690" y="3657600"/>
            <a:ext cx="5068619" cy="628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699336" y="1066800"/>
            <a:ext cx="7745325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b="1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latin typeface="Rockwell" panose="02060603020205020403" pitchFamily="18" charset="0"/>
              </a:rPr>
              <a:t>Success </a:t>
            </a:r>
            <a:r>
              <a:rPr lang="en-US" sz="7200" b="1" dirty="0" smtClean="0">
                <a:ln>
                  <a:solidFill>
                    <a:schemeClr val="bg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Rockwell" panose="02060603020205020403" pitchFamily="18" charset="0"/>
              </a:rPr>
              <a:t>with </a:t>
            </a:r>
          </a:p>
          <a:p>
            <a:pPr algn="ctr"/>
            <a:r>
              <a:rPr lang="en-US" sz="7200" b="1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Rockwell" panose="02060603020205020403" pitchFamily="18" charset="0"/>
              </a:rPr>
              <a:t>Student </a:t>
            </a:r>
            <a:r>
              <a:rPr lang="en-US" sz="7200" b="1" dirty="0" smtClean="0">
                <a:ln>
                  <a:solidFill>
                    <a:schemeClr val="bg1"/>
                  </a:solidFill>
                </a:ln>
                <a:solidFill>
                  <a:schemeClr val="bg2">
                    <a:lumMod val="50000"/>
                  </a:schemeClr>
                </a:solidFill>
                <a:latin typeface="Rockwell" panose="02060603020205020403" pitchFamily="18" charset="0"/>
              </a:rPr>
              <a:t>Teaming</a:t>
            </a:r>
            <a:endParaRPr lang="en-US" sz="7200" b="1" dirty="0">
              <a:ln>
                <a:solidFill>
                  <a:schemeClr val="bg1"/>
                </a:solidFill>
              </a:ln>
              <a:solidFill>
                <a:schemeClr val="bg2">
                  <a:lumMod val="5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4649" y="5457111"/>
            <a:ext cx="4343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Rockwell" panose="02060603020205020403" pitchFamily="18" charset="0"/>
              </a:rPr>
              <a:t>Lise Welch </a:t>
            </a:r>
          </a:p>
          <a:p>
            <a:r>
              <a:rPr lang="en-US" sz="2800" dirty="0" smtClean="0">
                <a:latin typeface="Rockwell" panose="02060603020205020403" pitchFamily="18" charset="0"/>
              </a:rPr>
              <a:t>lwelch@dsdmail.net</a:t>
            </a:r>
            <a:endParaRPr lang="en-US" sz="2800" dirty="0">
              <a:latin typeface="Rockwell" panose="02060603020205020403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0" y="4285941"/>
            <a:ext cx="57955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Rockwell" panose="02060603020205020403" pitchFamily="18" charset="0"/>
              </a:rPr>
              <a:t>StudentTeaming.wikispaces.com</a:t>
            </a:r>
            <a:endParaRPr lang="en-US" sz="3200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1501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/>
        </p:nvCxnSpPr>
        <p:spPr>
          <a:xfrm>
            <a:off x="381000" y="1376782"/>
            <a:ext cx="8305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914400" y="3581400"/>
            <a:ext cx="6781800" cy="2438400"/>
          </a:xfrm>
          <a:prstGeom prst="rect">
            <a:avLst/>
          </a:prstGeom>
          <a:solidFill>
            <a:srgbClr val="FFFFFF">
              <a:alpha val="50196"/>
            </a:srgb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1752600"/>
            <a:ext cx="4648200" cy="1600200"/>
          </a:xfrm>
          <a:prstGeom prst="rect">
            <a:avLst/>
          </a:prstGeom>
          <a:solidFill>
            <a:srgbClr val="FFFFFF">
              <a:alpha val="50196"/>
            </a:srgb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457200"/>
            <a:ext cx="504253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b="1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latin typeface="Rockwell" panose="02060603020205020403" pitchFamily="18" charset="0"/>
              </a:rPr>
              <a:t>Housekeeping</a:t>
            </a:r>
            <a:endParaRPr lang="en-US" sz="5400" b="1" dirty="0">
              <a:ln>
                <a:solidFill>
                  <a:schemeClr val="bg1"/>
                </a:solidFill>
              </a:ln>
              <a:solidFill>
                <a:schemeClr val="accent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Rockwell" panose="02060603020205020403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0600" y="1752600"/>
            <a:ext cx="434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ln>
                  <a:solidFill>
                    <a:schemeClr val="bg1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Rockwell" panose="02060603020205020403" pitchFamily="18" charset="0"/>
              </a:rPr>
              <a:t>The Who</a:t>
            </a:r>
            <a:endParaRPr lang="en-US" sz="4000" b="1" dirty="0">
              <a:ln>
                <a:solidFill>
                  <a:schemeClr val="bg1"/>
                </a:solidFill>
              </a:ln>
              <a:solidFill>
                <a:schemeClr val="accent2">
                  <a:lumMod val="75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0" y="2362201"/>
            <a:ext cx="7239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6075" indent="-346075">
              <a:buFont typeface="Wingdings 2" panose="05020102010507070707" pitchFamily="18" charset="2"/>
              <a:buChar char=""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Lise Welch</a:t>
            </a:r>
          </a:p>
          <a:p>
            <a:pPr marL="346075" indent="-346075">
              <a:buFont typeface="Wingdings 2" panose="05020102010507070707" pitchFamily="18" charset="2"/>
              <a:buChar char=""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Curriculum Writer for DSD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90600" y="3581400"/>
            <a:ext cx="434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ln>
                  <a:solidFill>
                    <a:schemeClr val="bg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Rockwell" panose="02060603020205020403" pitchFamily="18" charset="0"/>
              </a:rPr>
              <a:t>The</a:t>
            </a:r>
            <a:r>
              <a:rPr lang="en-US" sz="4000" b="1" dirty="0" smtClean="0">
                <a:ln>
                  <a:solidFill>
                    <a:schemeClr val="bg1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Rockwell" panose="02060603020205020403" pitchFamily="18" charset="0"/>
              </a:rPr>
              <a:t> </a:t>
            </a:r>
            <a:r>
              <a:rPr lang="en-US" sz="4000" b="1" dirty="0" smtClean="0">
                <a:ln>
                  <a:solidFill>
                    <a:schemeClr val="bg1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Rockwell" panose="02060603020205020403" pitchFamily="18" charset="0"/>
              </a:rPr>
              <a:t>What</a:t>
            </a:r>
            <a:endParaRPr lang="en-US" sz="4000" b="1" dirty="0">
              <a:ln>
                <a:solidFill>
                  <a:schemeClr val="bg1"/>
                </a:solidFill>
              </a:ln>
              <a:solidFill>
                <a:schemeClr val="accent5">
                  <a:lumMod val="75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19200" y="4343400"/>
            <a:ext cx="6705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6075" indent="-346075">
              <a:buFont typeface="Wingdings 2" panose="05020102010507070707" pitchFamily="18" charset="2"/>
              <a:buChar char=""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Student Teams That Get Results:  </a:t>
            </a:r>
            <a:r>
              <a:rPr lang="en-US" sz="24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Teaching tools for the differentiated classroom</a:t>
            </a:r>
          </a:p>
          <a:p>
            <a:pPr marL="346075" lvl="1" indent="-346075"/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	   - By Gayle H. Gregory and Lin </a:t>
            </a:r>
            <a:r>
              <a:rPr lang="en-US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Kuzmich</a:t>
            </a:r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Rockwell" panose="02060603020205020403" pitchFamily="18" charset="0"/>
            </a:endParaRPr>
          </a:p>
          <a:p>
            <a:pPr marL="346075" indent="-346075">
              <a:buFont typeface="Wingdings 2" panose="05020102010507070707" pitchFamily="18" charset="2"/>
              <a:buChar char=""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Research Based Ideas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latin typeface="Rockwell" panose="02060603020205020403" pitchFamily="18" charset="0"/>
            </a:endParaRPr>
          </a:p>
        </p:txBody>
      </p:sp>
      <p:pic>
        <p:nvPicPr>
          <p:cNvPr id="2050" name="Picture 2" descr="C:\Users\L\Desktop\51DkzAEutR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476" y="864782"/>
            <a:ext cx="2470150" cy="319140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3865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7200" y="1605382"/>
            <a:ext cx="2971800" cy="4648200"/>
          </a:xfrm>
          <a:prstGeom prst="rect">
            <a:avLst/>
          </a:prstGeom>
          <a:solidFill>
            <a:srgbClr val="FFFFFF">
              <a:alpha val="50196"/>
            </a:srgb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457200" y="1651419"/>
            <a:ext cx="3008313" cy="4602163"/>
          </a:xfrm>
        </p:spPr>
        <p:txBody>
          <a:bodyPr>
            <a:normAutofit fontScale="85000" lnSpcReduction="10000"/>
          </a:bodyPr>
          <a:lstStyle/>
          <a:p>
            <a:pPr marL="285750" lvl="1" indent="-285750">
              <a:buFont typeface="Wingdings 2" panose="05020102010507070707" pitchFamily="18" charset="2"/>
              <a:buChar char=""/>
            </a:pPr>
            <a:r>
              <a:rPr lang="en-U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High self-esteem</a:t>
            </a:r>
          </a:p>
          <a:p>
            <a:pPr marL="285750" lvl="1" indent="-285750">
              <a:buFont typeface="Wingdings 2" panose="05020102010507070707" pitchFamily="18" charset="2"/>
              <a:buChar char=""/>
            </a:pPr>
            <a:r>
              <a:rPr lang="en-U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Higher achievement</a:t>
            </a:r>
          </a:p>
          <a:p>
            <a:pPr marL="285750" lvl="1" indent="-285750">
              <a:buFont typeface="Wingdings 2" panose="05020102010507070707" pitchFamily="18" charset="2"/>
              <a:buChar char=""/>
            </a:pPr>
            <a:r>
              <a:rPr lang="en-U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Increased retention</a:t>
            </a:r>
          </a:p>
          <a:p>
            <a:pPr marL="285750" lvl="1" indent="-285750">
              <a:buFont typeface="Wingdings 2" panose="05020102010507070707" pitchFamily="18" charset="2"/>
              <a:buChar char=""/>
            </a:pPr>
            <a:r>
              <a:rPr lang="en-U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Greater social support</a:t>
            </a:r>
          </a:p>
          <a:p>
            <a:pPr marL="285750" lvl="1" indent="-285750">
              <a:buFont typeface="Wingdings 2" panose="05020102010507070707" pitchFamily="18" charset="2"/>
              <a:buChar char=""/>
            </a:pPr>
            <a:r>
              <a:rPr lang="en-U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More on-task behavior</a:t>
            </a:r>
          </a:p>
          <a:p>
            <a:pPr marL="285750" lvl="1" indent="-285750">
              <a:buFont typeface="Wingdings 2" panose="05020102010507070707" pitchFamily="18" charset="2"/>
              <a:buChar char=""/>
            </a:pPr>
            <a:r>
              <a:rPr lang="en-U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Greater collaborative skills</a:t>
            </a:r>
          </a:p>
          <a:p>
            <a:pPr marL="285750" lvl="1" indent="-285750">
              <a:buFont typeface="Wingdings 2" panose="05020102010507070707" pitchFamily="18" charset="2"/>
              <a:buChar char=""/>
            </a:pPr>
            <a:r>
              <a:rPr lang="en-U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Greater intrinsic motivation</a:t>
            </a:r>
          </a:p>
          <a:p>
            <a:pPr marL="285750" lvl="1" indent="-285750">
              <a:buFont typeface="Wingdings 2" panose="05020102010507070707" pitchFamily="18" charset="2"/>
              <a:buChar char=""/>
            </a:pPr>
            <a:r>
              <a:rPr lang="en-U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Increased perspective taking</a:t>
            </a:r>
          </a:p>
          <a:p>
            <a:pPr marL="285750" lvl="1" indent="-285750">
              <a:buFont typeface="Wingdings 2" panose="05020102010507070707" pitchFamily="18" charset="2"/>
              <a:buChar char=""/>
            </a:pPr>
            <a:r>
              <a:rPr lang="en-U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Better attitudes toward school</a:t>
            </a:r>
          </a:p>
          <a:p>
            <a:pPr marL="285750" lvl="1" indent="-285750">
              <a:buFont typeface="Wingdings 2" panose="05020102010507070707" pitchFamily="18" charset="2"/>
              <a:buChar char=""/>
            </a:pPr>
            <a:r>
              <a:rPr lang="en-U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Better attitudes toward teachers</a:t>
            </a:r>
          </a:p>
          <a:p>
            <a:pPr marL="285750" lvl="1" indent="-285750">
              <a:buFont typeface="Wingdings 2" panose="05020102010507070707" pitchFamily="18" charset="2"/>
              <a:buChar char=""/>
            </a:pPr>
            <a:r>
              <a:rPr lang="en-U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Greater use of high level reasoning</a:t>
            </a:r>
          </a:p>
          <a:p>
            <a:pPr marL="285750" lvl="1" indent="-285750">
              <a:buFont typeface="Wingdings 2" panose="05020102010507070707" pitchFamily="18" charset="2"/>
              <a:buChar char=""/>
            </a:pPr>
            <a:r>
              <a:rPr lang="en-U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More positive psychological adjustment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462382"/>
            <a:ext cx="2971800" cy="990600"/>
          </a:xfrm>
          <a:prstGeom prst="rect">
            <a:avLst/>
          </a:prstGeom>
          <a:solidFill>
            <a:srgbClr val="FFFFFF">
              <a:alpha val="50196"/>
            </a:srgb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3492" y="545785"/>
            <a:ext cx="2666115" cy="83099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sz="4800" b="1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latin typeface="Rockwell" panose="02060603020205020403" pitchFamily="18" charset="0"/>
              </a:rPr>
              <a:t>Benefits</a:t>
            </a:r>
            <a:endParaRPr lang="en-US" sz="5400" b="1" dirty="0">
              <a:ln>
                <a:solidFill>
                  <a:schemeClr val="bg1"/>
                </a:solidFill>
              </a:ln>
              <a:solidFill>
                <a:schemeClr val="accent1"/>
              </a:solidFill>
              <a:latin typeface="Rockwell" panose="02060603020205020403" pitchFamily="18" charset="0"/>
            </a:endParaRPr>
          </a:p>
        </p:txBody>
      </p:sp>
      <p:pic>
        <p:nvPicPr>
          <p:cNvPr id="3074" name="Picture 2" descr="C:\Users\L\Desktop\Children_marble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6" r="5016"/>
          <a:stretch/>
        </p:blipFill>
        <p:spPr bwMode="auto">
          <a:xfrm>
            <a:off x="3581400" y="457200"/>
            <a:ext cx="5031419" cy="579637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Placeholder 3"/>
          <p:cNvSpPr txBox="1">
            <a:spLocks/>
          </p:cNvSpPr>
          <p:nvPr/>
        </p:nvSpPr>
        <p:spPr>
          <a:xfrm>
            <a:off x="3581399" y="462381"/>
            <a:ext cx="5031419" cy="5791197"/>
          </a:xfrm>
          <a:prstGeom prst="rect">
            <a:avLst/>
          </a:prstGeom>
          <a:solidFill>
            <a:srgbClr val="FFFFFF">
              <a:alpha val="65098"/>
            </a:srgbClr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  <a:latin typeface="Rockwell" panose="02060603020205020403" pitchFamily="18" charset="0"/>
              </a:rPr>
              <a:t>  </a:t>
            </a:r>
          </a:p>
          <a:p>
            <a:pPr algn="ctr"/>
            <a:r>
              <a:rPr lang="en-US" sz="6600" b="1" dirty="0" smtClean="0">
                <a:ln>
                  <a:solidFill>
                    <a:schemeClr val="bg1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Rockwell" panose="02060603020205020403" pitchFamily="18" charset="0"/>
              </a:rPr>
              <a:t>Key:</a:t>
            </a:r>
          </a:p>
          <a:p>
            <a:pPr algn="ctr"/>
            <a:r>
              <a:rPr lang="en-US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Rockwell" panose="02060603020205020403" pitchFamily="18" charset="0"/>
              </a:rPr>
              <a:t>High quality, not just a place to get help filling out a worksheet.</a:t>
            </a:r>
            <a:endParaRPr lang="en-US" sz="4800" dirty="0">
              <a:solidFill>
                <a:schemeClr val="tx1">
                  <a:lumMod val="75000"/>
                  <a:lumOff val="25000"/>
                </a:schemeClr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7568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762000" y="2514600"/>
            <a:ext cx="3124200" cy="1676400"/>
          </a:xfrm>
        </p:spPr>
        <p:txBody>
          <a:bodyPr>
            <a:normAutofit/>
          </a:bodyPr>
          <a:lstStyle/>
          <a:p>
            <a:pPr marL="285750" lvl="1" indent="-285750">
              <a:buFont typeface="Wingdings 2" panose="05020102010507070707" pitchFamily="18" charset="2"/>
              <a:buChar char=""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Check for understanding</a:t>
            </a:r>
          </a:p>
          <a:p>
            <a:pPr marL="285750" lvl="1" indent="-285750">
              <a:buFont typeface="Wingdings 2" panose="05020102010507070707" pitchFamily="18" charset="2"/>
              <a:buChar char=""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Body language</a:t>
            </a: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1" y="457200"/>
            <a:ext cx="8153398" cy="9233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sz="5400" b="1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latin typeface="Rockwell" panose="02060603020205020403" pitchFamily="18" charset="0"/>
              </a:rPr>
              <a:t>3 Priority Skills</a:t>
            </a:r>
            <a:endParaRPr lang="en-US" sz="6000" b="1" dirty="0">
              <a:ln>
                <a:solidFill>
                  <a:schemeClr val="bg1"/>
                </a:solidFill>
              </a:ln>
              <a:solidFill>
                <a:schemeClr val="accent1"/>
              </a:solidFill>
              <a:latin typeface="Rockwell" panose="02060603020205020403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57200" y="1774054"/>
            <a:ext cx="3657600" cy="7620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623360" y="1883546"/>
            <a:ext cx="3339039" cy="5548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Rockwell" panose="02060603020205020403" pitchFamily="18" charset="0"/>
              </a:rPr>
              <a:t>Attentive Listening</a:t>
            </a:r>
          </a:p>
          <a:p>
            <a:endParaRPr lang="en-US" sz="2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029200" y="1774054"/>
            <a:ext cx="3657600" cy="762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5105400" y="1883546"/>
            <a:ext cx="3505199" cy="5548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/>
            <a:r>
              <a:rPr lang="en-US" sz="2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Rockwell" panose="02060603020205020403" pitchFamily="18" charset="0"/>
              </a:rPr>
              <a:t>Accept Others’ Ideas</a:t>
            </a:r>
          </a:p>
          <a:p>
            <a:endParaRPr lang="en-US" sz="27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743200" y="4126638"/>
            <a:ext cx="3657600" cy="762000"/>
          </a:xfrm>
          <a:prstGeom prst="round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819400" y="4230211"/>
            <a:ext cx="3505199" cy="5548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Rockwell" panose="02060603020205020403" pitchFamily="18" charset="0"/>
              </a:rPr>
              <a:t>Ideas, Not People</a:t>
            </a:r>
          </a:p>
          <a:p>
            <a:endParaRPr lang="en-US" sz="27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381000" y="1376782"/>
            <a:ext cx="8305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3"/>
          <p:cNvSpPr txBox="1">
            <a:spLocks/>
          </p:cNvSpPr>
          <p:nvPr/>
        </p:nvSpPr>
        <p:spPr>
          <a:xfrm>
            <a:off x="5295900" y="2536054"/>
            <a:ext cx="3124200" cy="1676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>
              <a:buFont typeface="Wingdings 2" panose="05020102010507070707" pitchFamily="18" charset="2"/>
              <a:buChar char=""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Thank others</a:t>
            </a:r>
          </a:p>
          <a:p>
            <a:pPr marL="285750" lvl="1" indent="-285750">
              <a:buFont typeface="Wingdings 2" panose="05020102010507070707" pitchFamily="18" charset="2"/>
              <a:buChar char=""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Give Feedback</a:t>
            </a:r>
          </a:p>
          <a:p>
            <a:pPr marL="285750" lvl="1" indent="-285750">
              <a:buFont typeface="Wingdings 2" panose="05020102010507070707" pitchFamily="18" charset="2"/>
              <a:buChar char=""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Celebrate</a:t>
            </a: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3033944" y="4915272"/>
            <a:ext cx="3124200" cy="1676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>
              <a:buFont typeface="Wingdings 2" panose="05020102010507070707" pitchFamily="18" charset="2"/>
              <a:buChar char=""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I statements</a:t>
            </a:r>
          </a:p>
          <a:p>
            <a:pPr marL="285750" lvl="1" indent="-285750">
              <a:buFont typeface="Wingdings 2" panose="05020102010507070707" pitchFamily="18" charset="2"/>
              <a:buChar char=""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ckwell" panose="02060603020205020403" pitchFamily="18" charset="0"/>
              </a:rPr>
              <a:t>Acknowledge others ideas</a:t>
            </a: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5482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animBg="1"/>
      <p:bldP spid="10" grpId="0"/>
      <p:bldP spid="17" grpId="0" animBg="1"/>
      <p:bldP spid="22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33400"/>
            <a:ext cx="7660843" cy="5410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50863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1" y="457200"/>
            <a:ext cx="8153398" cy="9233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sz="5400" b="1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latin typeface="Rockwell" panose="02060603020205020403" pitchFamily="18" charset="0"/>
              </a:rPr>
              <a:t>Powerful Strategies</a:t>
            </a:r>
            <a:endParaRPr lang="en-US" sz="6000" b="1" dirty="0">
              <a:ln>
                <a:solidFill>
                  <a:schemeClr val="bg1"/>
                </a:solidFill>
              </a:ln>
              <a:solidFill>
                <a:schemeClr val="accent1"/>
              </a:solidFill>
              <a:latin typeface="Rockwell" panose="02060603020205020403" pitchFamily="18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381000" y="1376782"/>
            <a:ext cx="8305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4267200" y="1600200"/>
            <a:ext cx="4038600" cy="4702946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4343401" y="1709691"/>
            <a:ext cx="3918894" cy="3424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Rockwell" panose="02060603020205020403" pitchFamily="18" charset="0"/>
              </a:rPr>
              <a:t>“Strategies that provide students with cognitive structures so that they have ‘mental hooks’ on which to ‘hang’ new concepts and information from learning get better and more rapid results.”</a:t>
            </a:r>
            <a:endParaRPr lang="en-US" sz="2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98" name="Picture 2" descr="http://resources.emaze.com/vbscenes/layoutimages/635126141997193433_gershaii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447800"/>
            <a:ext cx="888584" cy="6806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resources.emaze.com/vbscenes/layoutimages/635126141997193433_gershaii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7239000" y="5791200"/>
            <a:ext cx="888584" cy="6806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L\Desktop\hoo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32747">
            <a:off x="1066800" y="1934344"/>
            <a:ext cx="2799224" cy="4216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54609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1" y="457200"/>
            <a:ext cx="8153398" cy="9233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sz="5400" b="1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latin typeface="Rockwell" panose="02060603020205020403" pitchFamily="18" charset="0"/>
              </a:rPr>
              <a:t>1. Teaming to Learn</a:t>
            </a:r>
            <a:endParaRPr lang="en-US" sz="6000" b="1" dirty="0">
              <a:ln>
                <a:solidFill>
                  <a:schemeClr val="bg1"/>
                </a:solidFill>
              </a:ln>
              <a:solidFill>
                <a:schemeClr val="accent1"/>
              </a:solidFill>
              <a:latin typeface="Rockwell" panose="02060603020205020403" pitchFamily="18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381000" y="1376782"/>
            <a:ext cx="8305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 Diagonal Corner Rectangle 17"/>
          <p:cNvSpPr/>
          <p:nvPr/>
        </p:nvSpPr>
        <p:spPr>
          <a:xfrm>
            <a:off x="838200" y="1600200"/>
            <a:ext cx="6172200" cy="4495800"/>
          </a:xfrm>
          <a:prstGeom prst="round2DiagRect">
            <a:avLst/>
          </a:prstGeom>
          <a:solidFill>
            <a:schemeClr val="accent4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990601" y="1833327"/>
            <a:ext cx="3428999" cy="3424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ctr"/>
            <a:r>
              <a:rPr lang="en-US" sz="2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Rockwell" panose="02060603020205020403" pitchFamily="18" charset="0"/>
              </a:rPr>
              <a:t>We can’t always predict future workplace needs, but we do know that no matter the end profession, students need to know how to work collaboratively.</a:t>
            </a:r>
            <a:endParaRPr lang="en-US" sz="2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146" name="Picture 2" descr="C:\Users\L\AppData\Local\Temp\13516885603_3a528d6bc0_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192704"/>
            <a:ext cx="3763909" cy="3310792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0" name="Text Placeholder 3"/>
          <p:cNvSpPr txBox="1">
            <a:spLocks/>
          </p:cNvSpPr>
          <p:nvPr/>
        </p:nvSpPr>
        <p:spPr>
          <a:xfrm>
            <a:off x="4648200" y="2192704"/>
            <a:ext cx="3763909" cy="3310792"/>
          </a:xfrm>
          <a:prstGeom prst="rect">
            <a:avLst/>
          </a:prstGeom>
          <a:solidFill>
            <a:srgbClr val="FFFFFF">
              <a:alpha val="65098"/>
            </a:srgbClr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b="1" dirty="0" smtClean="0">
                <a:ln>
                  <a:solidFill>
                    <a:schemeClr val="bg1"/>
                  </a:solidFill>
                </a:ln>
                <a:solidFill>
                  <a:schemeClr val="tx2"/>
                </a:solidFill>
                <a:latin typeface="Rockwell" panose="02060603020205020403" pitchFamily="18" charset="0"/>
              </a:rPr>
              <a:t>Key:</a:t>
            </a:r>
          </a:p>
          <a:p>
            <a:pPr algn="ctr"/>
            <a:r>
              <a:rPr lang="en-US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Rockwell" panose="02060603020205020403" pitchFamily="18" charset="0"/>
              </a:rPr>
              <a:t>Overly teach social skills.</a:t>
            </a:r>
            <a:endParaRPr lang="en-US" sz="4800" dirty="0">
              <a:solidFill>
                <a:schemeClr val="tx1">
                  <a:lumMod val="75000"/>
                  <a:lumOff val="25000"/>
                </a:schemeClr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7152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1" y="457200"/>
            <a:ext cx="8153398" cy="9233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sz="5400" b="1" dirty="0" smtClean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latin typeface="Rockwell" panose="02060603020205020403" pitchFamily="18" charset="0"/>
              </a:rPr>
              <a:t>1. Teaming to Learn</a:t>
            </a:r>
            <a:endParaRPr lang="en-US" sz="6000" b="1" dirty="0">
              <a:ln>
                <a:solidFill>
                  <a:schemeClr val="bg1"/>
                </a:solidFill>
              </a:ln>
              <a:solidFill>
                <a:schemeClr val="accent1"/>
              </a:solidFill>
              <a:latin typeface="Rockwell" panose="02060603020205020403" pitchFamily="18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381000" y="1376782"/>
            <a:ext cx="8305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3"/>
          <p:cNvSpPr>
            <a:spLocks noGrp="1"/>
          </p:cNvSpPr>
          <p:nvPr>
            <p:ph type="body" sz="half" idx="4294967295"/>
          </p:nvPr>
        </p:nvSpPr>
        <p:spPr>
          <a:xfrm>
            <a:off x="533400" y="2688454"/>
            <a:ext cx="6553200" cy="2950346"/>
          </a:xfrm>
        </p:spPr>
        <p:txBody>
          <a:bodyPr>
            <a:normAutofit/>
          </a:bodyPr>
          <a:lstStyle/>
          <a:p>
            <a:pPr marL="285750" lvl="1" indent="-285750">
              <a:buFont typeface="Wingdings 2" panose="05020102010507070707" pitchFamily="18" charset="2"/>
              <a:buChar char=""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Rockwell" panose="02060603020205020403" pitchFamily="18" charset="0"/>
              </a:rPr>
              <a:t>Community circle</a:t>
            </a:r>
          </a:p>
          <a:p>
            <a:pPr marL="285750" lvl="1" indent="-285750">
              <a:buFont typeface="Wingdings 2" panose="05020102010507070707" pitchFamily="18" charset="2"/>
              <a:buChar char=""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Rockwell" panose="02060603020205020403" pitchFamily="18" charset="0"/>
              </a:rPr>
              <a:t>Find someone who…</a:t>
            </a:r>
          </a:p>
          <a:p>
            <a:pPr marL="285750" lvl="1" indent="-285750">
              <a:buFont typeface="Wingdings 2" panose="05020102010507070707" pitchFamily="18" charset="2"/>
              <a:buChar char=""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Rockwell" panose="02060603020205020403" pitchFamily="18" charset="0"/>
              </a:rPr>
              <a:t>Random Partners</a:t>
            </a:r>
          </a:p>
          <a:p>
            <a:pPr marL="285750" lvl="1" indent="-285750">
              <a:buFont typeface="Wingdings 2" panose="05020102010507070707" pitchFamily="18" charset="2"/>
              <a:buChar char=""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Rockwell" panose="02060603020205020403" pitchFamily="18" charset="0"/>
              </a:rPr>
              <a:t>Think-Pair-Share, Say, 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Rockwell" panose="02060603020205020403" pitchFamily="18" charset="0"/>
              </a:rPr>
              <a:t>and Switch</a:t>
            </a:r>
          </a:p>
          <a:p>
            <a:pPr marL="285750" lvl="1" indent="-285750">
              <a:buFont typeface="Wingdings 2" panose="05020102010507070707" pitchFamily="18" charset="2"/>
              <a:buChar char=""/>
            </a:pP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819400" y="1828800"/>
            <a:ext cx="3657600" cy="7620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2985560" y="1938292"/>
            <a:ext cx="3339039" cy="5548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ctr"/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Rockwell" panose="02060603020205020403" pitchFamily="18" charset="0"/>
              </a:rPr>
              <a:t>Examples:</a:t>
            </a:r>
          </a:p>
          <a:p>
            <a:endParaRPr lang="en-US" sz="2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47943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1630</TotalTime>
  <Words>209</Words>
  <Application>Microsoft Office PowerPoint</Application>
  <PresentationFormat>On-screen Show (4:3)</PresentationFormat>
  <Paragraphs>52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Georgia</vt:lpstr>
      <vt:lpstr>Rockwell</vt:lpstr>
      <vt:lpstr>Wingdings</vt:lpstr>
      <vt:lpstr>Wingdings 2</vt:lpstr>
      <vt:lpstr>Civic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 W</dc:creator>
  <cp:lastModifiedBy>Lise Welch</cp:lastModifiedBy>
  <cp:revision>28</cp:revision>
  <dcterms:created xsi:type="dcterms:W3CDTF">2014-08-05T15:04:44Z</dcterms:created>
  <dcterms:modified xsi:type="dcterms:W3CDTF">2014-08-06T19:49:34Z</dcterms:modified>
</cp:coreProperties>
</file>